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79" r:id="rId5"/>
    <p:sldId id="259" r:id="rId6"/>
    <p:sldId id="263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82" r:id="rId15"/>
    <p:sldId id="268" r:id="rId16"/>
    <p:sldId id="269" r:id="rId17"/>
    <p:sldId id="270" r:id="rId18"/>
    <p:sldId id="271" r:id="rId19"/>
    <p:sldId id="281" r:id="rId20"/>
    <p:sldId id="272" r:id="rId21"/>
    <p:sldId id="280" r:id="rId22"/>
    <p:sldId id="273" r:id="rId23"/>
    <p:sldId id="276" r:id="rId24"/>
    <p:sldId id="274" r:id="rId25"/>
    <p:sldId id="275" r:id="rId26"/>
    <p:sldId id="27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2A5AD0-654E-4F8F-82F3-81FC4EFFC4BF}" type="datetimeFigureOut">
              <a:rPr lang="en-US" smtClean="0"/>
              <a:pPr/>
              <a:t>12/10/2014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0B9643-4A0E-4A9A-9E42-5A4CB8F6E98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Clinical approach to cough in children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Dr.Osama Felemban  </a:t>
            </a:r>
            <a:r>
              <a:rPr lang="en-US" sz="14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MBBS DCH CABP AFSA CPPF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Consultant Pediatric Pulmonologist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Clinical Assistant Professor</a:t>
            </a:r>
          </a:p>
          <a:p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KAUH</a:t>
            </a:r>
            <a:endParaRPr lang="en-US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time of the day is the cough worst?</a:t>
            </a:r>
          </a:p>
          <a:p>
            <a:r>
              <a:rPr lang="en-US" dirty="0" smtClean="0"/>
              <a:t>What type of exposure triggers the cough?</a:t>
            </a:r>
          </a:p>
          <a:p>
            <a:r>
              <a:rPr lang="en-US" dirty="0" smtClean="0"/>
              <a:t>What </a:t>
            </a:r>
            <a:r>
              <a:rPr lang="en-US" dirty="0"/>
              <a:t>relieves the cough? Has the child been on medication before (ex.</a:t>
            </a:r>
          </a:p>
          <a:p>
            <a:r>
              <a:rPr lang="en-US" dirty="0"/>
              <a:t>Bronchodilators)? Did this help with the present episode?</a:t>
            </a:r>
          </a:p>
          <a:p>
            <a:r>
              <a:rPr lang="en-US" dirty="0" smtClean="0"/>
              <a:t>Is </a:t>
            </a:r>
            <a:r>
              <a:rPr lang="en-US" dirty="0"/>
              <a:t>there any shortness of breath (dyspnea)? Is there increased work </a:t>
            </a:r>
            <a:r>
              <a:rPr lang="en-US" dirty="0" smtClean="0"/>
              <a:t>of breathing</a:t>
            </a:r>
            <a:r>
              <a:rPr lang="en-US" dirty="0"/>
              <a:t>?</a:t>
            </a:r>
          </a:p>
          <a:p>
            <a:r>
              <a:rPr lang="en-US" dirty="0" smtClean="0"/>
              <a:t>Is there associated vomiting (post-</a:t>
            </a:r>
            <a:r>
              <a:rPr lang="en-US" dirty="0" err="1" smtClean="0"/>
              <a:t>tussive</a:t>
            </a:r>
            <a:r>
              <a:rPr lang="en-US" dirty="0" smtClean="0"/>
              <a:t> emesis)? Is there hemoptysis?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Is there evidence of fevers, failure to thrive or weight loss?</a:t>
            </a:r>
          </a:p>
          <a:p>
            <a:r>
              <a:rPr lang="en-US" dirty="0" smtClean="0"/>
              <a:t>Is the child passively or actively exposed to smoke from tobacco, or wood-burning ?</a:t>
            </a:r>
          </a:p>
          <a:p>
            <a:r>
              <a:rPr lang="en-US" dirty="0" smtClean="0"/>
              <a:t>Ask about a history of choking (suspect foreign objects in airway).</a:t>
            </a:r>
          </a:p>
          <a:p>
            <a:r>
              <a:rPr lang="en-US" dirty="0" smtClean="0"/>
              <a:t>What pets or animals did the child have contact with?</a:t>
            </a:r>
          </a:p>
          <a:p>
            <a:r>
              <a:rPr lang="en-US" dirty="0" smtClean="0"/>
              <a:t>Ask about prenatal and neonatal history.</a:t>
            </a:r>
          </a:p>
          <a:p>
            <a:r>
              <a:rPr lang="en-US" dirty="0" smtClean="0"/>
              <a:t>Is there a family history of atopy (eczema, allergies, asthma), cystic fibrosis,and/or primary ciliary dyskinesia?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Physical Examination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Vital signs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O2 saturation.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Growth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parameters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 - signs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poor growth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- failure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thrive.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Assess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work of breathing.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patient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able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listen to their cough.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Inspect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chest wall for signs of hyperinflation and deformities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P/E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 inspection for stigmata of chronic disease.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Examine for nasal polyps and other nasal passage obstruction.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Auscultate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is air entry symmetric? Are there adventitious sounds?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Describe its location and quality (crackles,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crepitations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wheeze)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Auscultate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for heart sounds.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Examine for edema, cyanosis, clubbing of fingers/toes, and skin lesions.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412776"/>
            <a:ext cx="5256584" cy="468052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Differential Diagnosis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Acute cough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(&lt;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2 weeks)</a:t>
            </a:r>
          </a:p>
          <a:p>
            <a:pPr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Classical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recognizable cough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Laryngotracheobronchitis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barking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cough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Paroxysmal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pertussis and para-pertussis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Psychogenic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honking cough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Acute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upper / lower respiratory tract infection (ARI)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Foreign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body aspiration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Inhalation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injury (acute exposure to smoke 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volatile substances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Embolism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hemorrhage (rare)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Subacute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cough(2-4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weeks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Post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viral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cough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Acute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bronchitis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Chronic cough</a:t>
            </a:r>
          </a:p>
          <a:p>
            <a:pPr>
              <a:buNone/>
            </a:pPr>
            <a:r>
              <a:rPr lang="en-US" b="1" dirty="0"/>
              <a:t>(&gt; 4 weeks)</a:t>
            </a:r>
          </a:p>
          <a:p>
            <a:pPr>
              <a:buNone/>
            </a:pPr>
            <a:r>
              <a:rPr lang="en-US" u="sng" dirty="0" smtClean="0"/>
              <a:t>Non </a:t>
            </a:r>
            <a:r>
              <a:rPr lang="en-US" u="sng" dirty="0"/>
              <a:t>specific cough:</a:t>
            </a:r>
          </a:p>
          <a:p>
            <a:r>
              <a:rPr lang="en-US" dirty="0" smtClean="0"/>
              <a:t>Post </a:t>
            </a:r>
            <a:r>
              <a:rPr lang="en-US" dirty="0"/>
              <a:t>viral</a:t>
            </a:r>
          </a:p>
          <a:p>
            <a:r>
              <a:rPr lang="en-US" dirty="0" smtClean="0"/>
              <a:t>Increased </a:t>
            </a:r>
            <a:r>
              <a:rPr lang="en-US" dirty="0"/>
              <a:t>cough receptor sensitivity</a:t>
            </a:r>
          </a:p>
          <a:p>
            <a:r>
              <a:rPr lang="en-US" dirty="0" smtClean="0"/>
              <a:t>Asthma</a:t>
            </a:r>
            <a:endParaRPr lang="en-US" dirty="0"/>
          </a:p>
          <a:p>
            <a:r>
              <a:rPr lang="en-US" dirty="0" smtClean="0"/>
              <a:t>Gastroesophageal </a:t>
            </a:r>
            <a:r>
              <a:rPr lang="en-US" dirty="0"/>
              <a:t>reflux</a:t>
            </a:r>
          </a:p>
          <a:p>
            <a:r>
              <a:rPr lang="en-US" dirty="0" smtClean="0"/>
              <a:t>Upper </a:t>
            </a:r>
            <a:r>
              <a:rPr lang="en-US" dirty="0"/>
              <a:t>airway problems</a:t>
            </a:r>
          </a:p>
          <a:p>
            <a:r>
              <a:rPr lang="en-US" dirty="0" smtClean="0"/>
              <a:t>Functional disorders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i="1" dirty="0" err="1" smtClean="0"/>
              <a:t>Bronchiectasis</a:t>
            </a:r>
            <a:r>
              <a:rPr lang="en-US" i="1" dirty="0" smtClean="0"/>
              <a:t> or recurrent pneumonia</a:t>
            </a:r>
            <a:r>
              <a:rPr lang="en-US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/>
                </a:solidFill>
              </a:rPr>
              <a:t>Cystic fibrosis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/>
                </a:solidFill>
              </a:rPr>
              <a:t>Ciliary dyskinesia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/>
                </a:solidFill>
              </a:rPr>
              <a:t>Immunodeficiency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/>
                </a:solidFill>
              </a:rPr>
              <a:t>Congenital lung lesions</a:t>
            </a:r>
          </a:p>
          <a:p>
            <a:r>
              <a:rPr lang="en-US" i="1" dirty="0" smtClean="0"/>
              <a:t>Aspiration</a:t>
            </a:r>
          </a:p>
          <a:p>
            <a:r>
              <a:rPr lang="en-US" i="1" dirty="0" smtClean="0"/>
              <a:t>Chronic infections: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/>
                </a:solidFill>
              </a:rPr>
              <a:t> Tuberculosis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/>
                </a:solidFill>
              </a:rPr>
              <a:t> on-</a:t>
            </a:r>
            <a:r>
              <a:rPr lang="en-US" dirty="0" err="1" smtClean="0">
                <a:solidFill>
                  <a:schemeClr val="tx2"/>
                </a:solidFill>
              </a:rPr>
              <a:t>tuberculous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mycobacteria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/>
                </a:solidFill>
              </a:rPr>
              <a:t> Mycoses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i="1" dirty="0" smtClean="0"/>
              <a:t>Interstitial lung disease (i.e. Rheumatic diseases)</a:t>
            </a:r>
          </a:p>
          <a:p>
            <a:r>
              <a:rPr lang="en-US" i="1" dirty="0" smtClean="0"/>
              <a:t>Cardiac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366645196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1072035"/>
            <a:ext cx="4752528" cy="424847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Physiology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Classification of cough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Clinical approach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Physical assessment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Differential diagnosis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nvestigation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eferences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Investigations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CBC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Acute phase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Chest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X-ray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Mantoux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Test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Serology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Pulmonary Function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Test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Bronchoscopy,BAL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</a:t>
            </a:r>
            <a:endParaRPr lang="en-US" dirty="0"/>
          </a:p>
        </p:txBody>
      </p:sp>
      <p:pic>
        <p:nvPicPr>
          <p:cNvPr id="4" name="Content Placeholder 3" descr="135435148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844824"/>
            <a:ext cx="7416824" cy="4231010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Antibiotics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MDI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Physiotherapy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Nutritional support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Patient education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Environmental support</a:t>
            </a: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Cough meds(limited use)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Take home massages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Cough </a:t>
            </a:r>
            <a:r>
              <a:rPr lang="en-US" dirty="0" smtClean="0"/>
              <a:t>is protective </a:t>
            </a:r>
            <a:r>
              <a:rPr lang="en-US" dirty="0" smtClean="0"/>
              <a:t>reflex ( </a:t>
            </a:r>
            <a:r>
              <a:rPr lang="en-US" dirty="0" smtClean="0">
                <a:solidFill>
                  <a:srgbClr val="FF0000"/>
                </a:solidFill>
              </a:rPr>
              <a:t>early Alarm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History </a:t>
            </a:r>
            <a:r>
              <a:rPr lang="en-US" dirty="0" smtClean="0"/>
              <a:t>is important to eliminate different </a:t>
            </a:r>
            <a:r>
              <a:rPr lang="en-US" dirty="0" smtClean="0"/>
              <a:t>causes</a:t>
            </a:r>
          </a:p>
          <a:p>
            <a:r>
              <a:rPr lang="en-US" dirty="0" smtClean="0"/>
              <a:t>Focus clinical assessment to establish diagnosis</a:t>
            </a:r>
          </a:p>
          <a:p>
            <a:r>
              <a:rPr lang="en-US" dirty="0" smtClean="0"/>
              <a:t>Understanding the physiology has an impact on the management</a:t>
            </a:r>
          </a:p>
          <a:p>
            <a:r>
              <a:rPr lang="en-US" dirty="0" smtClean="0"/>
              <a:t>cough syrup  (?)/ minimized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1. Chang AB. Pediatric cough: children are not miniature adults. Lung. 2010 Jan;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188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Suppl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1:S33-40.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2. Chang AB,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Glomb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WB. Guidelines for evaluating chronic cough in pediatrics: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ACCP evidence-based clinical practice guidelines. Chest. 2006 Jan; 129 (1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Suppl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 :260S-283S.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3. Chung KF,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Pavord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ID. Prevalence, pathogenesis, and causes of chronic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cough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Lancet. Apr 19 2008;371(9621):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1364-74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Goldsobel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AB,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Chipps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BE. Cough in the pediatric population. J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Pediatr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2010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Mar;156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(3): 352-8.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5. Grad R. Chronic cough in children. In: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UpToDate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Mallory GB (Ed),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Hoppin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AG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Ed),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UpToDate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Waltham, MA, 2009.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64260"/>
            <a:ext cx="7776863" cy="4068996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post-6518-118467885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44861" y="1916833"/>
            <a:ext cx="7731595" cy="3703712"/>
          </a:xfrm>
        </p:spPr>
      </p:pic>
      <p:pic>
        <p:nvPicPr>
          <p:cNvPr id="5" name="Picture 4" descr="downloa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620688"/>
            <a:ext cx="7200800" cy="1219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Cough is a common indication of respiratory illness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Elicits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stress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Disturb sleep nights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Disturb the parents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1298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556792"/>
            <a:ext cx="3644900" cy="42164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espiratory physiology of cough.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Mechanics of coughing - three phases: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Inspiratory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Compressive phase: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contraction of expiratory muscles against a closed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glottis leads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to an increase in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intra-thoracic </a:t>
            </a:r>
            <a:r>
              <a:rPr lang="en-US" sz="1700" dirty="0">
                <a:latin typeface="Times New Roman" pitchFamily="18" charset="0"/>
                <a:cs typeface="Times New Roman" pitchFamily="18" charset="0"/>
              </a:rPr>
              <a:t>pressure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Expiratory phase: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opening of the glottis results in high expiratory flow </a:t>
            </a:r>
            <a:r>
              <a:rPr lang="en-US" sz="1300" b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1300" dirty="0" smtClean="0">
                <a:latin typeface="Times New Roman" pitchFamily="18" charset="0"/>
                <a:cs typeface="Times New Roman" pitchFamily="18" charset="0"/>
              </a:rPr>
              <a:t>audible coughs.</a:t>
            </a:r>
            <a:endParaRPr lang="en-US" sz="13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ynamic compression →the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expulsion of air facilitates airway debris and secretions clearance.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Cough pathway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Cough receptors,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afferent endings of the vagus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nerve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scattered in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airway mucosa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submucosa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These receptors: I-mechanosensitive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II-chemosensitive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Mechanoreceptors: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sensitive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touch or displacement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located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mainly in the proximal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airway;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larynx and trachea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Chemoreceptors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sensitive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acid, heat,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located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mainly in the distal airways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32656"/>
            <a:ext cx="703136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259632" y="4653136"/>
            <a:ext cx="6858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Figure – Cough reflex anatomy</a:t>
            </a:r>
            <a:r>
              <a:rPr lang="en-US" sz="1400" b="1" dirty="0"/>
              <a:t>: Red dots represent the locations of the cough receptors. </a:t>
            </a:r>
            <a:r>
              <a:rPr lang="en-US" sz="1400" b="1" dirty="0" smtClean="0"/>
              <a:t>Black arrows </a:t>
            </a:r>
            <a:r>
              <a:rPr lang="en-US" sz="1400" b="1" dirty="0"/>
              <a:t>represent the afferent pathway and purple arrows represent the efferent pathway.</a:t>
            </a:r>
          </a:p>
          <a:p>
            <a:r>
              <a:rPr lang="en-US" sz="1400" b="1" dirty="0"/>
              <a:t>(modified from Chung KF, </a:t>
            </a:r>
            <a:r>
              <a:rPr lang="en-US" sz="1400" b="1" dirty="0" err="1"/>
              <a:t>Pavord</a:t>
            </a:r>
            <a:r>
              <a:rPr lang="en-US" sz="1400" b="1" dirty="0"/>
              <a:t> ID. Prevalence, pathogenesis, and causes of chronic</a:t>
            </a:r>
          </a:p>
          <a:p>
            <a:r>
              <a:rPr lang="en-US" sz="1400" b="1" dirty="0"/>
              <a:t>cough. </a:t>
            </a:r>
            <a:r>
              <a:rPr lang="en-US" sz="1400" b="1" i="1" dirty="0"/>
              <a:t>Lancet. Apr 19 2008;371(9621):1364-74)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Classifications of Cough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Duration: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Acute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(&lt; 2 weeks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Subacute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(2-4 weeks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Chronic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(&gt; 4 weeks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moist</a:t>
            </a: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wet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productive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vs.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dry</a:t>
            </a:r>
          </a:p>
          <a:p>
            <a:pPr>
              <a:buNone/>
            </a:pP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Etiology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specific (attributable to an underlying problem) 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non-specific(absence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of identifiable problem)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History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Ask </a:t>
            </a:r>
            <a:r>
              <a:rPr lang="en-US" sz="2000" dirty="0"/>
              <a:t>about the age/duration of onset (congenital cause</a:t>
            </a:r>
            <a:r>
              <a:rPr lang="en-US" sz="2000" dirty="0" smtClean="0"/>
              <a:t>)</a:t>
            </a:r>
          </a:p>
          <a:p>
            <a:pPr>
              <a:buNone/>
            </a:pPr>
            <a:endParaRPr lang="en-US" sz="2000" dirty="0"/>
          </a:p>
          <a:p>
            <a:r>
              <a:rPr lang="en-US" sz="2000" dirty="0" smtClean="0"/>
              <a:t>Nature </a:t>
            </a:r>
            <a:r>
              <a:rPr lang="en-US" sz="2000" dirty="0"/>
              <a:t>of cough; How long has the child been coughing for?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Acute</a:t>
            </a:r>
            <a:r>
              <a:rPr lang="en-US" sz="2000" dirty="0"/>
              <a:t>/ subacute?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Chronic </a:t>
            </a:r>
            <a:r>
              <a:rPr lang="en-US" sz="2000" dirty="0"/>
              <a:t>paroxysmal cough?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Chronic </a:t>
            </a:r>
            <a:r>
              <a:rPr lang="en-US" sz="2000" dirty="0"/>
              <a:t>productive (wet-moist) cough?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Barking/brassy </a:t>
            </a:r>
            <a:r>
              <a:rPr lang="en-US" sz="2000" dirty="0"/>
              <a:t>sounding</a:t>
            </a:r>
            <a:r>
              <a:rPr lang="en-US" sz="2000" dirty="0" smtClean="0"/>
              <a:t>?</a:t>
            </a:r>
            <a:endParaRPr lang="en-US" sz="2000" dirty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Whooping </a:t>
            </a:r>
            <a:r>
              <a:rPr lang="en-US" sz="2000" dirty="0"/>
              <a:t>sound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1331</TotalTime>
  <Words>928</Words>
  <Application>Microsoft Office PowerPoint</Application>
  <PresentationFormat>On-screen Show (4:3)</PresentationFormat>
  <Paragraphs>156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Flow</vt:lpstr>
      <vt:lpstr>Clinical approach to cough in children </vt:lpstr>
      <vt:lpstr>Objectives</vt:lpstr>
      <vt:lpstr>Slide 3</vt:lpstr>
      <vt:lpstr>Slide 4</vt:lpstr>
      <vt:lpstr>Respiratory physiology of cough.</vt:lpstr>
      <vt:lpstr>Cough pathway</vt:lpstr>
      <vt:lpstr>Slide 7</vt:lpstr>
      <vt:lpstr>Classifications of Cough</vt:lpstr>
      <vt:lpstr>History</vt:lpstr>
      <vt:lpstr>Hx</vt:lpstr>
      <vt:lpstr>Hx</vt:lpstr>
      <vt:lpstr>Physical Examination</vt:lpstr>
      <vt:lpstr>P/E</vt:lpstr>
      <vt:lpstr>Slide 14</vt:lpstr>
      <vt:lpstr>Differential Diagnosis</vt:lpstr>
      <vt:lpstr>Slide 16</vt:lpstr>
      <vt:lpstr>Slide 17</vt:lpstr>
      <vt:lpstr>Slide 18</vt:lpstr>
      <vt:lpstr>Slide 19</vt:lpstr>
      <vt:lpstr>Investigations</vt:lpstr>
      <vt:lpstr>BAL</vt:lpstr>
      <vt:lpstr>Treatment</vt:lpstr>
      <vt:lpstr>Take home massages</vt:lpstr>
      <vt:lpstr>References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approach to cough in children</dc:title>
  <dc:creator>omfelemban</dc:creator>
  <cp:lastModifiedBy>omfelemban</cp:lastModifiedBy>
  <cp:revision>34</cp:revision>
  <dcterms:created xsi:type="dcterms:W3CDTF">2014-12-09T10:08:18Z</dcterms:created>
  <dcterms:modified xsi:type="dcterms:W3CDTF">2014-12-10T09:04:57Z</dcterms:modified>
</cp:coreProperties>
</file>